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1"/>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1104" r:id="rId46"/>
    <p:sldId id="305" r:id="rId47"/>
    <p:sldId id="306" r:id="rId48"/>
    <p:sldId id="307" r:id="rId49"/>
    <p:sldId id="308" r:id="rId50"/>
    <p:sldId id="1105" r:id="rId51"/>
    <p:sldId id="310" r:id="rId52"/>
    <p:sldId id="311" r:id="rId53"/>
    <p:sldId id="312" r:id="rId54"/>
    <p:sldId id="313" r:id="rId55"/>
    <p:sldId id="314" r:id="rId56"/>
    <p:sldId id="315" r:id="rId57"/>
    <p:sldId id="316" r:id="rId58"/>
    <p:sldId id="1109" r:id="rId59"/>
    <p:sldId id="1110" r:id="rId60"/>
    <p:sldId id="317" r:id="rId61"/>
    <p:sldId id="318" r:id="rId62"/>
    <p:sldId id="319" r:id="rId63"/>
    <p:sldId id="847" r:id="rId64"/>
    <p:sldId id="320" r:id="rId65"/>
    <p:sldId id="1107" r:id="rId66"/>
    <p:sldId id="1108" r:id="rId67"/>
    <p:sldId id="1106" r:id="rId68"/>
    <p:sldId id="1111" r:id="rId69"/>
    <p:sldId id="1073" r:id="rId70"/>
    <p:sldId id="321" r:id="rId71"/>
    <p:sldId id="322" r:id="rId72"/>
    <p:sldId id="323" r:id="rId73"/>
    <p:sldId id="324" r:id="rId74"/>
    <p:sldId id="325" r:id="rId75"/>
    <p:sldId id="326" r:id="rId76"/>
    <p:sldId id="327" r:id="rId77"/>
    <p:sldId id="328" r:id="rId78"/>
    <p:sldId id="329" r:id="rId79"/>
    <p:sldId id="330" r:id="rId80"/>
    <p:sldId id="848" r:id="rId81"/>
    <p:sldId id="849" r:id="rId82"/>
    <p:sldId id="851" r:id="rId83"/>
    <p:sldId id="331" r:id="rId84"/>
    <p:sldId id="332" r:id="rId85"/>
    <p:sldId id="333" r:id="rId86"/>
    <p:sldId id="852"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1079" r:id="rId107"/>
    <p:sldId id="1080" r:id="rId108"/>
    <p:sldId id="353" r:id="rId109"/>
    <p:sldId id="354" r:id="rId110"/>
    <p:sldId id="355" r:id="rId111"/>
    <p:sldId id="356" r:id="rId112"/>
    <p:sldId id="357" r:id="rId113"/>
    <p:sldId id="358" r:id="rId114"/>
    <p:sldId id="359" r:id="rId115"/>
    <p:sldId id="360" r:id="rId116"/>
    <p:sldId id="361" r:id="rId117"/>
    <p:sldId id="362"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80" r:id="rId132"/>
    <p:sldId id="381" r:id="rId133"/>
    <p:sldId id="382" r:id="rId134"/>
    <p:sldId id="383" r:id="rId135"/>
    <p:sldId id="1081" r:id="rId136"/>
    <p:sldId id="384" r:id="rId137"/>
    <p:sldId id="385" r:id="rId138"/>
    <p:sldId id="386" r:id="rId139"/>
    <p:sldId id="387" r:id="rId140"/>
    <p:sldId id="388" r:id="rId141"/>
    <p:sldId id="389" r:id="rId142"/>
    <p:sldId id="390" r:id="rId143"/>
    <p:sldId id="391" r:id="rId144"/>
    <p:sldId id="853" r:id="rId145"/>
    <p:sldId id="1102" r:id="rId146"/>
    <p:sldId id="855" r:id="rId147"/>
    <p:sldId id="856" r:id="rId148"/>
    <p:sldId id="857" r:id="rId149"/>
    <p:sldId id="858" r:id="rId150"/>
    <p:sldId id="393" r:id="rId151"/>
    <p:sldId id="394" r:id="rId152"/>
    <p:sldId id="395" r:id="rId153"/>
    <p:sldId id="397" r:id="rId154"/>
    <p:sldId id="398" r:id="rId155"/>
    <p:sldId id="402" r:id="rId156"/>
    <p:sldId id="403" r:id="rId157"/>
    <p:sldId id="404" r:id="rId158"/>
    <p:sldId id="405" r:id="rId159"/>
    <p:sldId id="406" r:id="rId160"/>
    <p:sldId id="407"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8" r:id="rId175"/>
    <p:sldId id="429" r:id="rId176"/>
    <p:sldId id="430" r:id="rId177"/>
    <p:sldId id="431"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48" r:id="rId288"/>
    <p:sldId id="549" r:id="rId289"/>
    <p:sldId id="550" r:id="rId290"/>
    <p:sldId id="551" r:id="rId291"/>
    <p:sldId id="552" r:id="rId292"/>
    <p:sldId id="553" r:id="rId293"/>
    <p:sldId id="554" r:id="rId294"/>
    <p:sldId id="555" r:id="rId295"/>
    <p:sldId id="556" r:id="rId296"/>
    <p:sldId id="557" r:id="rId297"/>
    <p:sldId id="558" r:id="rId298"/>
    <p:sldId id="618" r:id="rId299"/>
    <p:sldId id="563" r:id="rId300"/>
    <p:sldId id="564" r:id="rId301"/>
    <p:sldId id="565" r:id="rId302"/>
    <p:sldId id="566" r:id="rId303"/>
    <p:sldId id="567" r:id="rId304"/>
    <p:sldId id="570" r:id="rId305"/>
    <p:sldId id="571" r:id="rId306"/>
    <p:sldId id="572" r:id="rId307"/>
    <p:sldId id="573" r:id="rId308"/>
    <p:sldId id="574" r:id="rId309"/>
    <p:sldId id="575" r:id="rId310"/>
    <p:sldId id="576" r:id="rId311"/>
    <p:sldId id="577" r:id="rId312"/>
    <p:sldId id="578"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2" r:id="rId335"/>
    <p:sldId id="603" r:id="rId336"/>
    <p:sldId id="604" r:id="rId337"/>
    <p:sldId id="605" r:id="rId338"/>
    <p:sldId id="606" r:id="rId339"/>
    <p:sldId id="607" r:id="rId340"/>
    <p:sldId id="619" r:id="rId341"/>
    <p:sldId id="620" r:id="rId342"/>
    <p:sldId id="621" r:id="rId343"/>
    <p:sldId id="622" r:id="rId344"/>
    <p:sldId id="623" r:id="rId345"/>
    <p:sldId id="624" r:id="rId346"/>
    <p:sldId id="625" r:id="rId347"/>
    <p:sldId id="626" r:id="rId348"/>
    <p:sldId id="627" r:id="rId349"/>
    <p:sldId id="628" r:id="rId350"/>
    <p:sldId id="629" r:id="rId351"/>
    <p:sldId id="630" r:id="rId352"/>
    <p:sldId id="631" r:id="rId353"/>
    <p:sldId id="860" r:id="rId354"/>
    <p:sldId id="861" r:id="rId355"/>
    <p:sldId id="862" r:id="rId356"/>
    <p:sldId id="632" r:id="rId357"/>
    <p:sldId id="633" r:id="rId358"/>
    <p:sldId id="634" r:id="rId359"/>
    <p:sldId id="1086" r:id="rId360"/>
    <p:sldId id="635" r:id="rId361"/>
    <p:sldId id="1087" r:id="rId362"/>
    <p:sldId id="636" r:id="rId363"/>
    <p:sldId id="637" r:id="rId364"/>
    <p:sldId id="1088" r:id="rId365"/>
    <p:sldId id="638" r:id="rId366"/>
    <p:sldId id="639" r:id="rId367"/>
    <p:sldId id="640" r:id="rId368"/>
    <p:sldId id="641" r:id="rId369"/>
    <p:sldId id="642" r:id="rId370"/>
    <p:sldId id="643" r:id="rId371"/>
    <p:sldId id="644" r:id="rId372"/>
    <p:sldId id="645" r:id="rId373"/>
    <p:sldId id="646" r:id="rId374"/>
    <p:sldId id="647" r:id="rId375"/>
    <p:sldId id="648" r:id="rId376"/>
    <p:sldId id="649" r:id="rId377"/>
    <p:sldId id="650" r:id="rId378"/>
    <p:sldId id="651" r:id="rId379"/>
    <p:sldId id="652" r:id="rId380"/>
    <p:sldId id="653" r:id="rId381"/>
    <p:sldId id="654" r:id="rId382"/>
    <p:sldId id="655" r:id="rId383"/>
    <p:sldId id="656" r:id="rId384"/>
    <p:sldId id="657" r:id="rId385"/>
    <p:sldId id="658" r:id="rId386"/>
    <p:sldId id="659" r:id="rId387"/>
    <p:sldId id="660" r:id="rId388"/>
    <p:sldId id="661" r:id="rId389"/>
    <p:sldId id="662" r:id="rId390"/>
    <p:sldId id="663" r:id="rId391"/>
    <p:sldId id="664" r:id="rId392"/>
    <p:sldId id="665" r:id="rId393"/>
    <p:sldId id="666" r:id="rId394"/>
    <p:sldId id="667" r:id="rId395"/>
    <p:sldId id="668" r:id="rId396"/>
    <p:sldId id="669" r:id="rId397"/>
    <p:sldId id="670" r:id="rId398"/>
    <p:sldId id="671" r:id="rId399"/>
    <p:sldId id="672" r:id="rId400"/>
    <p:sldId id="673" r:id="rId401"/>
    <p:sldId id="674" r:id="rId402"/>
    <p:sldId id="859" r:id="rId403"/>
    <p:sldId id="675" r:id="rId404"/>
    <p:sldId id="676" r:id="rId405"/>
    <p:sldId id="677" r:id="rId406"/>
    <p:sldId id="678" r:id="rId407"/>
    <p:sldId id="679" r:id="rId408"/>
    <p:sldId id="680" r:id="rId409"/>
    <p:sldId id="681" r:id="rId410"/>
    <p:sldId id="682" r:id="rId411"/>
    <p:sldId id="683" r:id="rId412"/>
    <p:sldId id="684" r:id="rId413"/>
    <p:sldId id="685" r:id="rId414"/>
    <p:sldId id="686" r:id="rId415"/>
    <p:sldId id="687" r:id="rId416"/>
    <p:sldId id="688" r:id="rId417"/>
    <p:sldId id="689" r:id="rId418"/>
    <p:sldId id="690" r:id="rId419"/>
    <p:sldId id="691" r:id="rId420"/>
    <p:sldId id="692" r:id="rId421"/>
    <p:sldId id="693" r:id="rId422"/>
    <p:sldId id="694" r:id="rId423"/>
    <p:sldId id="695" r:id="rId424"/>
    <p:sldId id="696" r:id="rId425"/>
    <p:sldId id="697" r:id="rId426"/>
    <p:sldId id="698" r:id="rId427"/>
    <p:sldId id="699" r:id="rId428"/>
    <p:sldId id="700" r:id="rId429"/>
    <p:sldId id="701" r:id="rId430"/>
    <p:sldId id="702" r:id="rId431"/>
    <p:sldId id="703" r:id="rId432"/>
    <p:sldId id="704" r:id="rId433"/>
    <p:sldId id="705" r:id="rId434"/>
    <p:sldId id="707" r:id="rId435"/>
    <p:sldId id="708" r:id="rId436"/>
    <p:sldId id="1089" r:id="rId437"/>
    <p:sldId id="864" r:id="rId438"/>
    <p:sldId id="709" r:id="rId439"/>
    <p:sldId id="710" r:id="rId440"/>
    <p:sldId id="711" r:id="rId441"/>
    <p:sldId id="712" r:id="rId442"/>
    <p:sldId id="713" r:id="rId443"/>
    <p:sldId id="714" r:id="rId444"/>
    <p:sldId id="715" r:id="rId445"/>
    <p:sldId id="716" r:id="rId446"/>
    <p:sldId id="717" r:id="rId447"/>
    <p:sldId id="718" r:id="rId448"/>
    <p:sldId id="719" r:id="rId449"/>
    <p:sldId id="720" r:id="rId450"/>
    <p:sldId id="721" r:id="rId451"/>
    <p:sldId id="722" r:id="rId452"/>
    <p:sldId id="723" r:id="rId453"/>
    <p:sldId id="724" r:id="rId454"/>
    <p:sldId id="725" r:id="rId455"/>
    <p:sldId id="726" r:id="rId456"/>
    <p:sldId id="727" r:id="rId457"/>
    <p:sldId id="728" r:id="rId458"/>
    <p:sldId id="729" r:id="rId459"/>
    <p:sldId id="730" r:id="rId460"/>
    <p:sldId id="731" r:id="rId461"/>
    <p:sldId id="732" r:id="rId462"/>
    <p:sldId id="733" r:id="rId463"/>
    <p:sldId id="734" r:id="rId464"/>
    <p:sldId id="735" r:id="rId465"/>
    <p:sldId id="736" r:id="rId466"/>
    <p:sldId id="737" r:id="rId467"/>
    <p:sldId id="738" r:id="rId468"/>
    <p:sldId id="739" r:id="rId469"/>
    <p:sldId id="740" r:id="rId470"/>
    <p:sldId id="741" r:id="rId471"/>
    <p:sldId id="742" r:id="rId472"/>
    <p:sldId id="743" r:id="rId473"/>
    <p:sldId id="744" r:id="rId474"/>
    <p:sldId id="745" r:id="rId475"/>
    <p:sldId id="746" r:id="rId476"/>
    <p:sldId id="747" r:id="rId477"/>
    <p:sldId id="748" r:id="rId478"/>
    <p:sldId id="749" r:id="rId479"/>
    <p:sldId id="750" r:id="rId480"/>
    <p:sldId id="751" r:id="rId481"/>
    <p:sldId id="752" r:id="rId482"/>
    <p:sldId id="753" r:id="rId483"/>
    <p:sldId id="754" r:id="rId484"/>
    <p:sldId id="755" r:id="rId485"/>
    <p:sldId id="756" r:id="rId486"/>
    <p:sldId id="757" r:id="rId487"/>
    <p:sldId id="758" r:id="rId488"/>
    <p:sldId id="759" r:id="rId489"/>
    <p:sldId id="760" r:id="rId490"/>
    <p:sldId id="761" r:id="rId491"/>
    <p:sldId id="762" r:id="rId492"/>
    <p:sldId id="763" r:id="rId493"/>
    <p:sldId id="764" r:id="rId494"/>
    <p:sldId id="765" r:id="rId495"/>
    <p:sldId id="766" r:id="rId496"/>
    <p:sldId id="767" r:id="rId497"/>
    <p:sldId id="768" r:id="rId498"/>
    <p:sldId id="769" r:id="rId499"/>
    <p:sldId id="770" r:id="rId500"/>
    <p:sldId id="771" r:id="rId501"/>
    <p:sldId id="772" r:id="rId502"/>
    <p:sldId id="773" r:id="rId503"/>
    <p:sldId id="774" r:id="rId504"/>
    <p:sldId id="775" r:id="rId505"/>
    <p:sldId id="776" r:id="rId506"/>
    <p:sldId id="777" r:id="rId507"/>
    <p:sldId id="778" r:id="rId508"/>
    <p:sldId id="779" r:id="rId509"/>
    <p:sldId id="780" r:id="rId510"/>
    <p:sldId id="781" r:id="rId511"/>
    <p:sldId id="782" r:id="rId512"/>
    <p:sldId id="783" r:id="rId513"/>
    <p:sldId id="784" r:id="rId514"/>
    <p:sldId id="785" r:id="rId515"/>
    <p:sldId id="786" r:id="rId516"/>
    <p:sldId id="787" r:id="rId517"/>
    <p:sldId id="788" r:id="rId518"/>
    <p:sldId id="789" r:id="rId519"/>
    <p:sldId id="790" r:id="rId520"/>
    <p:sldId id="791" r:id="rId521"/>
    <p:sldId id="792" r:id="rId522"/>
    <p:sldId id="793" r:id="rId523"/>
    <p:sldId id="794" r:id="rId524"/>
    <p:sldId id="795" r:id="rId525"/>
    <p:sldId id="796" r:id="rId526"/>
    <p:sldId id="797" r:id="rId527"/>
    <p:sldId id="798" r:id="rId528"/>
    <p:sldId id="799" r:id="rId529"/>
    <p:sldId id="800" r:id="rId530"/>
    <p:sldId id="801" r:id="rId531"/>
    <p:sldId id="802" r:id="rId532"/>
    <p:sldId id="803" r:id="rId533"/>
    <p:sldId id="804" r:id="rId534"/>
    <p:sldId id="805" r:id="rId535"/>
    <p:sldId id="806" r:id="rId536"/>
    <p:sldId id="807" r:id="rId537"/>
    <p:sldId id="808" r:id="rId538"/>
    <p:sldId id="809" r:id="rId539"/>
    <p:sldId id="810" r:id="rId540"/>
    <p:sldId id="811" r:id="rId541"/>
    <p:sldId id="812" r:id="rId542"/>
    <p:sldId id="813" r:id="rId543"/>
    <p:sldId id="814" r:id="rId544"/>
    <p:sldId id="815" r:id="rId545"/>
    <p:sldId id="816" r:id="rId546"/>
    <p:sldId id="817" r:id="rId547"/>
    <p:sldId id="818" r:id="rId548"/>
    <p:sldId id="819" r:id="rId549"/>
    <p:sldId id="820" r:id="rId550"/>
    <p:sldId id="821" r:id="rId551"/>
    <p:sldId id="822" r:id="rId552"/>
    <p:sldId id="823" r:id="rId553"/>
    <p:sldId id="824" r:id="rId554"/>
    <p:sldId id="825" r:id="rId555"/>
    <p:sldId id="826" r:id="rId556"/>
    <p:sldId id="827" r:id="rId557"/>
    <p:sldId id="828" r:id="rId558"/>
    <p:sldId id="829" r:id="rId559"/>
    <p:sldId id="830" r:id="rId560"/>
    <p:sldId id="831" r:id="rId561"/>
    <p:sldId id="832" r:id="rId562"/>
    <p:sldId id="833" r:id="rId563"/>
    <p:sldId id="834" r:id="rId564"/>
    <p:sldId id="835" r:id="rId565"/>
    <p:sldId id="836" r:id="rId566"/>
    <p:sldId id="837" r:id="rId567"/>
    <p:sldId id="838" r:id="rId568"/>
    <p:sldId id="839" r:id="rId569"/>
    <p:sldId id="840" r:id="rId570"/>
    <p:sldId id="841" r:id="rId571"/>
    <p:sldId id="842" r:id="rId572"/>
    <p:sldId id="843" r:id="rId573"/>
    <p:sldId id="844" r:id="rId574"/>
    <p:sldId id="845" r:id="rId575"/>
    <p:sldId id="863" r:id="rId576"/>
    <p:sldId id="865" r:id="rId577"/>
    <p:sldId id="846" r:id="rId578"/>
    <p:sldId id="503" r:id="rId579"/>
    <p:sldId id="1101" r:id="rId580"/>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1104"/>
            <p14:sldId id="305"/>
            <p14:sldId id="306"/>
            <p14:sldId id="307"/>
            <p14:sldId id="308"/>
            <p14:sldId id="1105"/>
            <p14:sldId id="310"/>
            <p14:sldId id="311"/>
            <p14:sldId id="312"/>
            <p14:sldId id="313"/>
            <p14:sldId id="314"/>
            <p14:sldId id="315"/>
            <p14:sldId id="316"/>
            <p14:sldId id="1109"/>
            <p14:sldId id="1110"/>
            <p14:sldId id="317"/>
            <p14:sldId id="318"/>
            <p14:sldId id="319"/>
            <p14:sldId id="847"/>
            <p14:sldId id="320"/>
            <p14:sldId id="1107"/>
            <p14:sldId id="1108"/>
            <p14:sldId id="1106"/>
            <p14:sldId id="1111"/>
            <p14:sldId id="1073"/>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1102"/>
            <p14:sldId id="855"/>
            <p14:sldId id="856"/>
            <p14:sldId id="857"/>
            <p14:sldId id="858"/>
            <p14:sldId id="393"/>
            <p14:sldId id="394"/>
            <p14:sldId id="395"/>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 id="11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70" d="100"/>
          <a:sy n="70" d="100"/>
        </p:scale>
        <p:origin x="582"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ableStyles" Target="tableStyle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notesMaster" Target="notesMasters/notesMaster1.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5/3/2020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159</a:t>
            </a:fld>
            <a:endParaRPr lang="en-US"/>
          </a:p>
        </p:txBody>
      </p:sp>
    </p:spTree>
    <p:extLst>
      <p:ext uri="{BB962C8B-B14F-4D97-AF65-F5344CB8AC3E}">
        <p14:creationId xmlns:p14="http://schemas.microsoft.com/office/powerpoint/2010/main" val="39609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5/3/2020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3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3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278094"/>
          </a:xfrm>
          <a:prstGeom prst="rect">
            <a:avLst/>
          </a:prstGeom>
        </p:spPr>
        <p:txBody>
          <a:bodyPr wrap="square">
            <a:spAutoFit/>
          </a:bodyPr>
          <a:lstStyle/>
          <a:p>
            <a:pPr algn="just"/>
            <a:r>
              <a:rPr lang="en-US" sz="2000" b="1" dirty="0">
                <a:solidFill>
                  <a:srgbClr val="00B0F0"/>
                </a:solidFill>
                <a:latin typeface="Gentium Basic"/>
              </a:rPr>
              <a:t>Tables</a:t>
            </a:r>
            <a:r>
              <a:rPr lang="en-US" sz="2000" dirty="0">
                <a:solidFill>
                  <a:srgbClr val="0089A4"/>
                </a:solidFill>
                <a:latin typeface="Gentium Basic"/>
              </a:rPr>
              <a:t> − In relational model, relations are saved in the form of Tables. A table has rows and columns.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b="1" dirty="0">
                <a:solidFill>
                  <a:srgbClr val="0089A4"/>
                </a:solidFill>
                <a:latin typeface="Gentium Basic"/>
              </a:rPr>
              <a:t>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B0F0"/>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B0F0"/>
                </a:solidFill>
                <a:latin typeface="Gentium Basic"/>
              </a:rPr>
              <a:t>Relation</a:t>
            </a:r>
            <a:r>
              <a:rPr lang="en-US" sz="2000" dirty="0">
                <a:solidFill>
                  <a:srgbClr val="00B0F0"/>
                </a:solidFill>
                <a:latin typeface="Gentium Basic"/>
              </a:rPr>
              <a:t> </a:t>
            </a:r>
            <a:r>
              <a:rPr lang="en-US" sz="2000" b="1" dirty="0">
                <a:solidFill>
                  <a:srgbClr val="00B0F0"/>
                </a:solidFill>
                <a:latin typeface="Gentium Basic"/>
              </a:rPr>
              <a:t>schema</a:t>
            </a:r>
            <a:r>
              <a:rPr lang="en-US" sz="2000" dirty="0">
                <a:solidFill>
                  <a:srgbClr val="00B0F0"/>
                </a:solidFill>
                <a:latin typeface="Gentium Basic"/>
              </a:rPr>
              <a:t> </a:t>
            </a:r>
            <a:r>
              <a:rPr lang="en-US" sz="2000" dirty="0">
                <a:solidFill>
                  <a:srgbClr val="0089A4"/>
                </a:solidFill>
                <a:latin typeface="Gentium Basic"/>
              </a:rPr>
              <a:t>−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B0F0"/>
                </a:solidFill>
                <a:latin typeface="Gentium Basic"/>
              </a:rPr>
              <a:t>Attribute</a:t>
            </a:r>
            <a:r>
              <a:rPr lang="en-US" sz="2000" dirty="0">
                <a:solidFill>
                  <a:srgbClr val="00B0F0"/>
                </a:solidFill>
                <a:latin typeface="Gentium Basic"/>
              </a:rPr>
              <a:t> </a:t>
            </a:r>
            <a:r>
              <a:rPr lang="en-US" sz="2000" b="1" dirty="0">
                <a:solidFill>
                  <a:srgbClr val="00B0F0"/>
                </a:solidFill>
                <a:latin typeface="Gentium Basic"/>
              </a:rPr>
              <a:t>domain</a:t>
            </a:r>
            <a:r>
              <a:rPr lang="en-US" sz="2000" dirty="0">
                <a:solidFill>
                  <a:srgbClr val="00B0F0"/>
                </a:solidFill>
                <a:latin typeface="Gentium Basic"/>
              </a:rPr>
              <a:t> </a:t>
            </a:r>
            <a:r>
              <a:rPr lang="en-US" sz="2000" dirty="0">
                <a:solidFill>
                  <a:srgbClr val="0089A4"/>
                </a:solidFill>
                <a:latin typeface="Gentium Basic"/>
              </a:rPr>
              <a:t>−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085184"/>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23802" y="3933056"/>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0B0F0"/>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00B0F0"/>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00B0F0"/>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00B0F0"/>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00B0F0"/>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00B0F0"/>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308860" y="838200"/>
            <a:ext cx="928156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680966" y="1263829"/>
            <a:ext cx="914281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 in place of fields. In this case, SELECT will return all the fields.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any condition using WHERE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800219"/>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Certain objects within MySQL, including database, table, index, column, alias, view, stored procedure, partition, tablespace, and other object names are known as </a:t>
            </a:r>
            <a:r>
              <a:rPr lang="en-US" sz="2400" b="1" dirty="0">
                <a:latin typeface="Segoe UI Light" panose="020B0502040204020203" pitchFamily="34" charset="0"/>
                <a:cs typeface="Segoe UI Light" panose="020B0502040204020203" pitchFamily="34" charset="0"/>
              </a:rPr>
              <a:t>identifiers</a:t>
            </a:r>
            <a:r>
              <a:rPr lang="en-US" sz="2200" dirty="0">
                <a:latin typeface="Segoe UI Light" panose="020B0502040204020203" pitchFamily="34" charset="0"/>
                <a:cs typeface="Segoe UI Light" panose="020B0502040204020203" pitchFamily="34" charset="0"/>
              </a:rPr>
              <a:t>.</a:t>
            </a:r>
            <a:endParaRPr lang="en-IN"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725144"/>
            <a:ext cx="11521279" cy="153888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3257"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653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2552792229"/>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C9157F76-07BD-416C-921B-9BAFE19EC79C}"/>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3025788821"/>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432C9605-6324-4492-9220-C6CCF0F4EAE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862901" y="3154585"/>
            <a:ext cx="8464609" cy="853632"/>
          </a:xfrm>
          <a:prstGeom prst="rect">
            <a:avLst/>
          </a:prstGeom>
          <a:solidFill>
            <a:schemeClr val="bg1"/>
          </a:solidFill>
        </p:spPr>
        <p:txBody>
          <a:bodyPr wrap="square">
            <a:spAutoFit/>
          </a:bodyPr>
          <a:lstStyle/>
          <a:p>
            <a:pPr>
              <a:lnSpc>
                <a:spcPct val="107000"/>
              </a:lnSpc>
            </a:pPr>
            <a:r>
              <a:rPr lang="en-IN" sz="24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3986" y="550079"/>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p:cNvSpPr/>
          <p:nvPr/>
        </p:nvSpPr>
        <p:spPr>
          <a:xfrm>
            <a:off x="478582" y="4565446"/>
            <a:ext cx="11089232" cy="1815882"/>
          </a:xfrm>
          <a:prstGeom prst="rect">
            <a:avLst/>
          </a:prstGeom>
          <a:solidFill>
            <a:schemeClr val="bg1"/>
          </a:solidFill>
        </p:spPr>
        <p:txBody>
          <a:bodyPr wrap="square">
            <a:spAutoFit/>
          </a:bodyPr>
          <a:lstStyle/>
          <a:p>
            <a:pPr algn="just"/>
            <a:r>
              <a:rPr lang="en-IN" sz="2400" dirty="0">
                <a:solidFill>
                  <a:srgbClr val="FF0000"/>
                </a:solidFill>
                <a:latin typeface="Arial" panose="020B0604020202020204" pitchFamily="34" charset="0"/>
                <a:cs typeface="Arial" panose="020B0604020202020204" pitchFamily="34" charset="0"/>
              </a:rPr>
              <a:t>Remember:</a:t>
            </a:r>
            <a:r>
              <a:rPr lang="en-IN" dirty="0"/>
              <a:t> </a:t>
            </a:r>
          </a:p>
          <a:p>
            <a:pPr algn="just"/>
            <a:endParaRPr lang="en-IN" sz="800" dirty="0"/>
          </a:p>
          <a:p>
            <a:pPr marL="285750" indent="-285750" algn="just">
              <a:buFont typeface="Arial" panose="020B0604020202020204" pitchFamily="34" charset="0"/>
              <a:buChar char="•"/>
            </a:pPr>
            <a:r>
              <a:rPr lang="en-IN" sz="2000" dirty="0"/>
              <a:t>ALL (the </a:t>
            </a:r>
            <a:r>
              <a:rPr lang="en-IN" sz="2000" b="1" dirty="0"/>
              <a:t>default</a:t>
            </a:r>
            <a:r>
              <a:rPr lang="en-IN" sz="2000" dirty="0"/>
              <a:t>) specifies that all matching rows should be returned, including duplicates. </a:t>
            </a:r>
          </a:p>
          <a:p>
            <a:pPr marL="285750" indent="-285750" algn="just">
              <a:buFont typeface="Arial" panose="020B0604020202020204" pitchFamily="34" charset="0"/>
              <a:buChar char="•"/>
            </a:pPr>
            <a:r>
              <a:rPr lang="en-IN" sz="2000" b="1" dirty="0"/>
              <a:t>DISTINCT</a:t>
            </a:r>
            <a:r>
              <a:rPr lang="en-IN" sz="2000" dirty="0"/>
              <a:t> specifies removal of duplicate rows from the result set.</a:t>
            </a:r>
          </a:p>
          <a:p>
            <a:pPr marL="285750" indent="-285750" algn="just">
              <a:buFont typeface="Arial" panose="020B0604020202020204" pitchFamily="34" charset="0"/>
              <a:buChar char="•"/>
            </a:pPr>
            <a:r>
              <a:rPr lang="en-IN" sz="2000" b="1" dirty="0"/>
              <a:t>DISTINCTROW</a:t>
            </a:r>
            <a:r>
              <a:rPr lang="en-IN" sz="2000" dirty="0"/>
              <a:t> is a synonym for </a:t>
            </a:r>
            <a:r>
              <a:rPr lang="en-IN" sz="2000" b="1" dirty="0"/>
              <a:t>DISTINCT</a:t>
            </a:r>
            <a:r>
              <a:rPr lang="en-IN" sz="2000" dirty="0"/>
              <a:t>.</a:t>
            </a:r>
          </a:p>
          <a:p>
            <a:pPr marL="285750" indent="-285750" algn="just">
              <a:buFont typeface="Arial" panose="020B0604020202020204" pitchFamily="34" charset="0"/>
              <a:buChar char="•"/>
            </a:pPr>
            <a:r>
              <a:rPr lang="en-IN" sz="2000" dirty="0"/>
              <a:t>It is an error to specify both modifiers. </a:t>
            </a:r>
          </a:p>
        </p:txBody>
      </p:sp>
      <p:sp>
        <p:nvSpPr>
          <p:cNvPr id="8" name="Rectangle 7"/>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Open Sans"/>
              </a:rPr>
              <a:t>                       modifiers</a:t>
            </a:r>
            <a:endParaRPr lang="en-US" sz="2000" dirty="0">
              <a:solidFill>
                <a:srgbClr val="0077AA"/>
              </a:solidFill>
              <a:latin typeface="Liberation Mono"/>
            </a:endParaRPr>
          </a:p>
          <a:p>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566"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4566" y="2260030"/>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3333350"/>
            <a:ext cx="6798657"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334566" y="5672069"/>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6887294" y="4248794"/>
            <a:ext cx="3528392" cy="830997"/>
          </a:xfrm>
          <a:prstGeom prst="rect">
            <a:avLst/>
          </a:prstGeom>
        </p:spPr>
        <p:txBody>
          <a:bodyPr wrap="square">
            <a:spAutoFit/>
          </a:bodyPr>
          <a:lstStyle/>
          <a:p>
            <a:r>
              <a:rPr lang="en-US" sz="2400" dirty="0"/>
              <a:t>Foreign Key is also know as </a:t>
            </a:r>
            <a:r>
              <a:rPr lang="en-US" sz="24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a:noFill/>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331500" y="1015270"/>
            <a:ext cx="9527411"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
        <p:nvSpPr>
          <p:cNvPr id="5" name="Rectangle 4">
            <a:extLst>
              <a:ext uri="{FF2B5EF4-FFF2-40B4-BE49-F238E27FC236}">
                <a16:creationId xmlns:a16="http://schemas.microsoft.com/office/drawing/2014/main" id="{B3A25F19-D877-434D-A5B9-329F2BCDD50F}"/>
              </a:ext>
            </a:extLst>
          </p:cNvPr>
          <p:cNvSpPr/>
          <p:nvPr/>
        </p:nvSpPr>
        <p:spPr>
          <a:xfrm>
            <a:off x="982638" y="3429000"/>
            <a:ext cx="10153128"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262558" y="753070"/>
            <a:ext cx="11665296" cy="160043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a:t>
            </a:r>
            <a:r>
              <a:rPr lang="en-IN" b="1" dirty="0">
                <a:latin typeface="Arial" panose="020B0604020202020204" pitchFamily="34" charset="0"/>
                <a:cs typeface="Arial" panose="020B0604020202020204" pitchFamily="34" charset="0"/>
              </a:rPr>
              <a:t>column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t>
            </a:r>
          </a:p>
          <a:p>
            <a:endParaRPr lang="en-IN" b="1" dirty="0">
              <a:solidFill>
                <a:srgbClr val="FF0000"/>
              </a:solidFill>
              <a:latin typeface="Arial" panose="020B0604020202020204" pitchFamily="34" charset="0"/>
              <a:cs typeface="Arial" panose="020B0604020202020204" pitchFamily="34" charset="0"/>
            </a:endParaRPr>
          </a:p>
          <a:p>
            <a:r>
              <a:rPr lang="en-IN" sz="2400" dirty="0">
                <a:solidFill>
                  <a:srgbClr val="FF0000"/>
                </a:solidFill>
                <a:latin typeface="Arial" panose="020B0604020202020204" pitchFamily="34" charset="0"/>
                <a:cs typeface="Arial" panose="020B0604020202020204" pitchFamily="34" charset="0"/>
              </a:rPr>
              <a:t>Note: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StudentID,  </a:t>
            </a:r>
            <a:r>
              <a:rPr lang="en-IN" dirty="0"/>
              <a:t>NAMEFIRST</a:t>
            </a:r>
            <a:r>
              <a:rPr lang="en-US" dirty="0">
                <a:solidFill>
                  <a:srgbClr val="DD4A68"/>
                </a:solidFill>
                <a:latin typeface="Arial" panose="020B0604020202020204" pitchFamily="34" charset="0"/>
                <a:ea typeface="Times New Roman" panose="02020603050405020304" pitchFamily="18" charset="0"/>
              </a:rPr>
              <a:t> StudentFirstName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IN" dirty="0"/>
              <a:t>ID  </a:t>
            </a:r>
            <a:r>
              <a:rPr lang="en-US" dirty="0">
                <a:solidFill>
                  <a:srgbClr val="DD4A68"/>
                </a:solidFill>
                <a:latin typeface="Arial" panose="020B0604020202020204" pitchFamily="34" charset="0"/>
                <a:ea typeface="Times New Roman" panose="02020603050405020304" pitchFamily="18" charset="0"/>
              </a:rPr>
              <a:t>as 'Student ID',  </a:t>
            </a:r>
            <a:r>
              <a:rPr lang="en-IN" dirty="0"/>
              <a:t>NAMEFIRST</a:t>
            </a:r>
            <a:r>
              <a:rPr lang="en-US" dirty="0">
                <a:solidFill>
                  <a:srgbClr val="DD4A68"/>
                </a:solidFill>
                <a:latin typeface="Arial" panose="020B0604020202020204" pitchFamily="34" charset="0"/>
                <a:ea typeface="Times New Roman" panose="02020603050405020304" pitchFamily="18" charset="0"/>
              </a:rPr>
              <a:t> "Student First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STUDENT S;</a:t>
            </a:r>
            <a:endParaRPr lang="en-IN" sz="1600" dirty="0"/>
          </a:p>
        </p:txBody>
      </p:sp>
    </p:spTree>
    <p:extLst>
      <p:ext uri="{BB962C8B-B14F-4D97-AF65-F5344CB8AC3E}">
        <p14:creationId xmlns:p14="http://schemas.microsoft.com/office/powerpoint/2010/main" val="59994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424143"/>
            <a:ext cx="11737304" cy="2236766"/>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a:t>
            </a:r>
            <a:r>
              <a:rPr lang="en-IN" sz="2200" b="1" dirty="0">
                <a:latin typeface="Segoe UI Light" panose="020B0502040204020203" pitchFamily="34" charset="0"/>
                <a:cs typeface="Segoe UI Light" panose="020B0502040204020203" pitchFamily="34" charset="0"/>
              </a:rPr>
              <a:t>ASC</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descending (reverse)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sz="24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994762"/>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90551" y="229115"/>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846734" y="1629134"/>
            <a:ext cx="7995962" cy="440781"/>
          </a:xfrm>
          <a:prstGeom prst="rect">
            <a:avLst/>
          </a:prstGeom>
        </p:spPr>
      </p:pic>
    </p:spTree>
    <p:extLst>
      <p:ext uri="{BB962C8B-B14F-4D97-AF65-F5344CB8AC3E}">
        <p14:creationId xmlns:p14="http://schemas.microsoft.com/office/powerpoint/2010/main" val="10571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680592"/>
            <a:ext cx="11881320"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placed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90552" y="2694315"/>
            <a:ext cx="1038298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2623" y="2708920"/>
            <a:ext cx="11809310" cy="357559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
        <p:nvSpPr>
          <p:cNvPr id="7" name="Rectangle 6">
            <a:extLst>
              <a:ext uri="{FF2B5EF4-FFF2-40B4-BE49-F238E27FC236}">
                <a16:creationId xmlns:a16="http://schemas.microsoft.com/office/drawing/2014/main" id="{8373217A-33A5-412B-9537-A5468C508B8C}"/>
              </a:ext>
            </a:extLst>
          </p:cNvPr>
          <p:cNvSpPr/>
          <p:nvPr/>
        </p:nvSpPr>
        <p:spPr>
          <a:xfrm>
            <a:off x="190552" y="1479742"/>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Tree>
    <p:extLst>
      <p:ext uri="{BB962C8B-B14F-4D97-AF65-F5344CB8AC3E}">
        <p14:creationId xmlns:p14="http://schemas.microsoft.com/office/powerpoint/2010/main" val="35152434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856511244"/>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546" y="1055290"/>
            <a:ext cx="11881320" cy="1077218"/>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54546" y="2584434"/>
            <a:ext cx="11881320" cy="1077218"/>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189326"/>
            <a:ext cx="11953327" cy="2554545"/>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3743871"/>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9" name="Rectangle 8">
            <a:extLst>
              <a:ext uri="{FF2B5EF4-FFF2-40B4-BE49-F238E27FC236}">
                <a16:creationId xmlns:a16="http://schemas.microsoft.com/office/drawing/2014/main" id="{0029FFE2-BE17-4D16-86DA-F40CD7A0D715}"/>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Tree>
    <p:extLst>
      <p:ext uri="{BB962C8B-B14F-4D97-AF65-F5344CB8AC3E}">
        <p14:creationId xmlns:p14="http://schemas.microsoft.com/office/powerpoint/2010/main" val="24838895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7" name="Rectangle 6">
            <a:extLst>
              <a:ext uri="{FF2B5EF4-FFF2-40B4-BE49-F238E27FC236}">
                <a16:creationId xmlns:a16="http://schemas.microsoft.com/office/drawing/2014/main" id="{96D51A5E-72E9-44DA-B1A1-D6DB8AA1946B}"/>
              </a:ext>
            </a:extLst>
          </p:cNvPr>
          <p:cNvSpPr/>
          <p:nvPr/>
        </p:nvSpPr>
        <p:spPr>
          <a:xfrm>
            <a:off x="262558" y="233546"/>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4221088"/>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4566" y="116632"/>
            <a:ext cx="8838049" cy="2110771"/>
          </a:xfrm>
          <a:prstGeom prst="rect">
            <a:avLst/>
          </a:prstGeom>
          <a:solidFill>
            <a:schemeClr val="bg1"/>
          </a:solidFill>
        </p:spPr>
        <p:txBody>
          <a:bodyPr wrap="square">
            <a:spAutoFit/>
          </a:bodyPr>
          <a:lstStyle/>
          <a:p>
            <a:pPr>
              <a:lnSpc>
                <a:spcPct val="107000"/>
              </a:lnSpc>
            </a:pPr>
            <a:r>
              <a:rPr lang="en-IN" sz="24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4566" y="3059026"/>
            <a:ext cx="11449272"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638" y="758314"/>
            <a:ext cx="11927855" cy="1323439"/>
          </a:xfrm>
          <a:prstGeom prst="rect">
            <a:avLst/>
          </a:prstGeom>
        </p:spPr>
        <p:txBody>
          <a:bodyPr wrap="square">
            <a:spAutoFit/>
          </a:bodyPr>
          <a:lstStyle/>
          <a:p>
            <a:r>
              <a:rPr lang="en-US" sz="2400" dirty="0">
                <a:latin typeface="Arial" pitchFamily="34" charset="0"/>
                <a:cs typeface="Arial" pitchFamily="34" charset="0"/>
              </a:rPr>
              <a:t>Data is any </a:t>
            </a:r>
            <a:r>
              <a:rPr lang="en-US" sz="2400" b="1" dirty="0">
                <a:solidFill>
                  <a:srgbClr val="0070C0"/>
                </a:solidFill>
                <a:latin typeface="Arial" pitchFamily="34" charset="0"/>
                <a:cs typeface="Arial" pitchFamily="34" charset="0"/>
              </a:rPr>
              <a:t>facts</a:t>
            </a:r>
            <a:r>
              <a:rPr lang="en-US" sz="2400" dirty="0">
                <a:latin typeface="Arial" pitchFamily="34" charset="0"/>
                <a:cs typeface="Arial" pitchFamily="34" charset="0"/>
              </a:rPr>
              <a:t> that can be recorded and that can be processed by a computer. 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number, text,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b="1"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b="1" dirty="0">
                <a:solidFill>
                  <a:srgbClr val="0070C0"/>
                </a:solidFill>
                <a:latin typeface="Arial" pitchFamily="34" charset="0"/>
                <a:cs typeface="Arial" pitchFamily="34" charset="0"/>
              </a:rPr>
              <a:t>images, audio, video,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signal</a:t>
            </a:r>
            <a:endParaRPr lang="en-US" sz="1600" dirty="0">
              <a:latin typeface="Arial" pitchFamily="34" charset="0"/>
              <a:cs typeface="Arial" pitchFamily="34" charset="0"/>
            </a:endParaRPr>
          </a:p>
        </p:txBody>
      </p:sp>
      <p:sp>
        <p:nvSpPr>
          <p:cNvPr id="4" name="TextBox 3"/>
          <p:cNvSpPr txBox="1"/>
          <p:nvPr/>
        </p:nvSpPr>
        <p:spPr>
          <a:xfrm>
            <a:off x="1198662" y="2420888"/>
            <a:ext cx="9145016" cy="954107"/>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Remember:</a:t>
            </a:r>
          </a:p>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24" y="3299910"/>
            <a:ext cx="3352364" cy="3489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
        <p:nvSpPr>
          <p:cNvPr id="3" name="Rectangle 2"/>
          <p:cNvSpPr/>
          <p:nvPr/>
        </p:nvSpPr>
        <p:spPr>
          <a:xfrm>
            <a:off x="226554" y="3581401"/>
            <a:ext cx="11737303" cy="2308324"/>
          </a:xfrm>
          <a:prstGeom prst="rect">
            <a:avLst/>
          </a:prstGeom>
        </p:spPr>
        <p:txBody>
          <a:bodyPr wrap="square">
            <a:spAutoFit/>
          </a:bodyPr>
          <a:lstStyle/>
          <a:p>
            <a:r>
              <a:rPr lang="en-US" sz="2000" dirty="0">
                <a:solidFill>
                  <a:srgbClr val="FF0000"/>
                </a:solidFill>
                <a:latin typeface="Open Sans"/>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Open Sans"/>
              </a:rPr>
              <a:t>A </a:t>
            </a:r>
            <a:r>
              <a:rPr lang="en-IN" sz="2000" b="1" dirty="0">
                <a:solidFill>
                  <a:srgbClr val="303030"/>
                </a:solidFill>
                <a:latin typeface="Open Sans"/>
              </a:rPr>
              <a:t>NULL</a:t>
            </a:r>
            <a:r>
              <a:rPr lang="en-IN" sz="2000" dirty="0">
                <a:solidFill>
                  <a:srgbClr val="303030"/>
                </a:solidFill>
                <a:latin typeface="Open Sans"/>
              </a:rPr>
              <a:t> value is not treated as a </a:t>
            </a:r>
            <a:r>
              <a:rPr lang="en-IN" sz="2000" b="1" dirty="0">
                <a:solidFill>
                  <a:srgbClr val="303030"/>
                </a:solidFill>
                <a:latin typeface="Open Sans"/>
              </a:rPr>
              <a:t>blank</a:t>
            </a:r>
            <a:r>
              <a:rPr lang="en-IN" sz="2000" dirty="0">
                <a:solidFill>
                  <a:srgbClr val="303030"/>
                </a:solidFill>
                <a:latin typeface="Open Sans"/>
              </a:rPr>
              <a:t> or </a:t>
            </a:r>
            <a:r>
              <a:rPr lang="en-IN" sz="2000" b="1" dirty="0">
                <a:solidFill>
                  <a:srgbClr val="303030"/>
                </a:solidFill>
                <a:latin typeface="Open Sans"/>
              </a:rPr>
              <a:t>0</a:t>
            </a:r>
            <a:r>
              <a:rPr lang="en-IN" sz="2000" dirty="0">
                <a:solidFill>
                  <a:srgbClr val="303030"/>
                </a:solidFill>
                <a:latin typeface="Open Sans"/>
              </a:rPr>
              <a:t>.</a:t>
            </a:r>
          </a:p>
          <a:p>
            <a:pPr marL="342900" indent="-342900">
              <a:buFont typeface="Arial" panose="020B0604020202020204" pitchFamily="34" charset="0"/>
              <a:buChar char="•"/>
            </a:pPr>
            <a:endParaRPr lang="en-IN" sz="800" dirty="0">
              <a:solidFill>
                <a:srgbClr val="303030"/>
              </a:solidFill>
              <a:latin typeface="Open Sans"/>
            </a:endParaRPr>
          </a:p>
          <a:p>
            <a:pPr marL="342900" indent="-342900">
              <a:buFont typeface="Arial" panose="020B0604020202020204" pitchFamily="34" charset="0"/>
              <a:buChar char="•"/>
            </a:pPr>
            <a:r>
              <a:rPr lang="en-US" sz="2000" b="1" dirty="0">
                <a:solidFill>
                  <a:srgbClr val="303030"/>
                </a:solidFill>
                <a:latin typeface="Open Sans"/>
              </a:rPr>
              <a:t>Degree d(R)</a:t>
            </a:r>
            <a:r>
              <a:rPr lang="en-US" sz="2000" dirty="0">
                <a:solidFill>
                  <a:srgbClr val="303030"/>
                </a:solidFill>
                <a:latin typeface="Open Sans"/>
              </a:rPr>
              <a:t>: Total no. of attributes/columns present in a relation/table is called degree of the relation and is denoted by </a:t>
            </a:r>
            <a:r>
              <a:rPr lang="en-US" sz="2000" b="1" dirty="0">
                <a:solidFill>
                  <a:srgbClr val="303030"/>
                </a:solidFill>
                <a:latin typeface="Open Sans"/>
              </a:rPr>
              <a:t>d(R).</a:t>
            </a:r>
          </a:p>
          <a:p>
            <a:pPr marL="342900" indent="-342900">
              <a:buFont typeface="Arial" panose="020B0604020202020204" pitchFamily="34" charset="0"/>
              <a:buChar char="•"/>
            </a:pPr>
            <a:endParaRPr lang="en-IN" sz="800" b="1"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Open Sans"/>
              </a:rPr>
              <a:t>Cardinality |R|</a:t>
            </a:r>
            <a:r>
              <a:rPr lang="en-US" sz="2000" dirty="0">
                <a:solidFill>
                  <a:srgbClr val="303030"/>
                </a:solidFill>
                <a:latin typeface="Open Sans"/>
              </a:rPr>
              <a:t>: Total no. of tuples present in a relation or Rows present in a table, is called cardinality of a relation and is denoted by </a:t>
            </a:r>
            <a:r>
              <a:rPr lang="en-US" sz="2000" b="1" dirty="0">
                <a:solidFill>
                  <a:srgbClr val="303030"/>
                </a:solidFill>
                <a:latin typeface="Open Sans"/>
              </a:rPr>
              <a:t>|R|.</a:t>
            </a:r>
            <a:endParaRPr lang="en-IN" sz="2000" b="1" dirty="0"/>
          </a:p>
        </p:txBody>
      </p:sp>
    </p:spTree>
    <p:extLst>
      <p:ext uri="{BB962C8B-B14F-4D97-AF65-F5344CB8AC3E}">
        <p14:creationId xmlns:p14="http://schemas.microsoft.com/office/powerpoint/2010/main" val="10529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419307" y="2357198"/>
            <a:ext cx="5693722" cy="4500800"/>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44624"/>
            <a:ext cx="3395674" cy="575075"/>
          </a:xfrm>
          <a:prstGeom prst="rect">
            <a:avLst/>
          </a:prstGeom>
        </p:spPr>
      </p:pic>
      <p:sp>
        <p:nvSpPr>
          <p:cNvPr id="8" name="Rectangle 7"/>
          <p:cNvSpPr/>
          <p:nvPr/>
        </p:nvSpPr>
        <p:spPr>
          <a:xfrm>
            <a:off x="190550" y="838202"/>
            <a:ext cx="1180931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a:t>
            </a:r>
            <a:r>
              <a:rPr lang="en-IN" dirty="0"/>
              <a:t>BOOKNAME</a:t>
            </a:r>
            <a:r>
              <a:rPr lang="en-US" dirty="0"/>
              <a:t>,  TYPE, COUNT(*) "TOTAL </a:t>
            </a:r>
            <a:r>
              <a:rPr lang="en-IN" dirty="0"/>
              <a:t>STUDENTS</a:t>
            </a:r>
            <a:r>
              <a:rPr lang="en-US" dirty="0"/>
              <a:t>", </a:t>
            </a:r>
            <a:r>
              <a:rPr lang="en-IN" dirty="0"/>
              <a:t>COST</a:t>
            </a:r>
            <a:r>
              <a:rPr lang="en-US" dirty="0"/>
              <a:t>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t>STUDENT, BOOKS</a:t>
            </a:r>
            <a:r>
              <a:rPr lang="en-US" dirty="0"/>
              <a:t> GROUP BY </a:t>
            </a:r>
            <a:r>
              <a:rPr lang="en-IN" dirty="0"/>
              <a:t>BOOKNAME, TYPE</a:t>
            </a:r>
            <a:r>
              <a:rPr lang="en-US" dirty="0"/>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3"/>
          <a:stretch>
            <a:fillRect/>
          </a:stretch>
        </p:blipFill>
        <p:spPr>
          <a:xfrm>
            <a:off x="118543" y="1703036"/>
            <a:ext cx="5421052" cy="4316762"/>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NAMEFIRST, NAMELAST, EMAILID, BOOKNAME, TYPE, COST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STUDENT </a:t>
            </a:r>
            <a:r>
              <a:rPr lang="en-IN" sz="2000" b="1" dirty="0">
                <a:solidFill>
                  <a:srgbClr val="E0D612"/>
                </a:solidFill>
                <a:latin typeface="Arial" panose="020B0604020202020204" pitchFamily="34" charset="0"/>
                <a:cs typeface="Arial" panose="020B0604020202020204" pitchFamily="34" charset="0"/>
              </a:rPr>
              <a:t>CROSS JOIN</a:t>
            </a:r>
            <a:r>
              <a:rPr lang="en-US" sz="2000" b="1" dirty="0">
                <a:solidFill>
                  <a:srgbClr val="E0D6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2"/>
          <a:stretch>
            <a:fillRect/>
          </a:stretch>
        </p:blipFill>
        <p:spPr>
          <a:xfrm>
            <a:off x="118541" y="2882296"/>
            <a:ext cx="12071871" cy="3975704"/>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a:stretch>
            <a:fillRect/>
          </a:stretch>
        </p:blipFill>
        <p:spPr>
          <a:xfrm>
            <a:off x="-1" y="1976425"/>
            <a:ext cx="12190413" cy="4881573"/>
          </a:xfrm>
          <a:prstGeom prst="rect">
            <a:avLst/>
          </a:prstGeom>
        </p:spPr>
      </p:pic>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3068960"/>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953769"/>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65304"/>
            <a:ext cx="11737304" cy="707886"/>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rPr>
              <a:t>SELECT </a:t>
            </a:r>
            <a:r>
              <a:rPr lang="en-US"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rPr>
              <a:t>FROM </a:t>
            </a:r>
            <a:r>
              <a:rPr lang="en-US" dirty="0">
                <a:latin typeface="Arial" panose="020B0604020202020204" pitchFamily="34" charset="0"/>
                <a:cs typeface="Arial" panose="020B0604020202020204" pitchFamily="34" charset="0"/>
              </a:rPr>
              <a:t>STUDENT_ORDER O</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LEFT OUTER JOIN </a:t>
            </a:r>
            <a:r>
              <a:rPr lang="en-US" dirty="0">
                <a:latin typeface="Arial" panose="020B0604020202020204" pitchFamily="34" charset="0"/>
                <a:cs typeface="Arial" panose="020B0604020202020204" pitchFamily="34" charset="0"/>
              </a:rPr>
              <a:t>STUDENT S</a:t>
            </a:r>
            <a:r>
              <a:rPr lang="en-US" sz="1600" dirty="0">
                <a:solidFill>
                  <a:srgbClr val="0077AA"/>
                </a:solidFill>
                <a:latin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ON</a:t>
            </a:r>
            <a:r>
              <a:rPr lang="en-US" sz="1600" dirty="0">
                <a:solidFill>
                  <a:srgbClr val="0077AA"/>
                </a:solidFill>
                <a:latin typeface="Arial" panose="020B0604020202020204" pitchFamily="34" charset="0"/>
              </a:rPr>
              <a:t> </a:t>
            </a:r>
            <a:r>
              <a:rPr lang="en-US" dirty="0">
                <a:latin typeface="Arial" panose="020B0604020202020204" pitchFamily="34" charset="0"/>
                <a:cs typeface="Arial" panose="020B0604020202020204" pitchFamily="34" charset="0"/>
              </a:rPr>
              <a:t>S.ID = O.STUDENTID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a:t>
            </a:r>
            <a:r>
              <a:rPr lang="en-US" dirty="0">
                <a:solidFill>
                  <a:schemeClr val="accent6">
                    <a:lumMod val="50000"/>
                  </a:schemeClr>
                </a:solidFill>
                <a:latin typeface="Arial" panose="020B0604020202020204" pitchFamily="34" charset="0"/>
                <a:cs typeface="Arial" panose="020B0604020202020204" pitchFamily="34" charset="0"/>
              </a:rPr>
              <a:t>S.ID IS NULL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2"/>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EMP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DEPT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EMP;</a:t>
            </a:r>
          </a:p>
        </p:txBody>
      </p:sp>
      <p:sp>
        <p:nvSpPr>
          <p:cNvPr id="13" name="Rectangle 12"/>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30733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941168"/>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33256"/>
            <a:ext cx="11449272" cy="70788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 </a:t>
            </a:r>
            <a:r>
              <a:rPr lang="en-IN" sz="2000" b="1" dirty="0">
                <a:solidFill>
                  <a:srgbClr val="E0D612"/>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O.STUDENTID IS NULL</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cs typeface="Arial" panose="020B0604020202020204" pitchFamily="34" charset="0"/>
              </a:rPr>
              <a:t>STUDENT_ORDER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RIGHT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STUDENT S </a:t>
            </a:r>
            <a:r>
              <a:rPr lang="en-IN" sz="2000" b="1" dirty="0">
                <a:solidFill>
                  <a:srgbClr val="E0D612"/>
                </a:solidFill>
                <a:latin typeface="Arial" panose="020B0604020202020204" pitchFamily="34" charset="0"/>
                <a:cs typeface="Arial" panose="020B0604020202020204" pitchFamily="34" charset="0"/>
              </a:rPr>
              <a:t>ON</a:t>
            </a:r>
            <a:r>
              <a:rPr lang="en-IN" dirty="0">
                <a:latin typeface="Arial" panose="020B0604020202020204" pitchFamily="34" charset="0"/>
                <a:cs typeface="Arial" panose="020B0604020202020204" pitchFamily="34" charset="0"/>
              </a:rPr>
              <a:t> S.ID = O.STUDENTID;</a:t>
            </a:r>
            <a:endParaRPr lang="en-IN" dirty="0">
              <a:solidFill>
                <a:srgbClr val="0077AA"/>
              </a:solidFill>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2"/>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sz="2000" b="1" dirty="0">
                <a:solidFill>
                  <a:srgbClr val="E0D612"/>
                </a:solidFill>
                <a:latin typeface="Arial" panose="020B0604020202020204" pitchFamily="34" charset="0"/>
                <a:cs typeface="Arial" panose="020B0604020202020204" pitchFamily="34"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165304"/>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2557" y="156981"/>
            <a:ext cx="11737305" cy="2277547"/>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262558" y="3866350"/>
            <a:ext cx="9937104" cy="206210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Primary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a:p>
            <a:pPr>
              <a:lnSpc>
                <a:spcPct val="100000"/>
              </a:lnSpc>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a:p>
            <a:pPr marL="0" indent="0">
              <a:lnSpc>
                <a:spcPct val="100000"/>
              </a:lnSpc>
              <a:buNone/>
            </a:pPr>
            <a:endParaRPr lang="en-IN" b="1" dirty="0">
              <a:solidFill>
                <a:schemeClr val="tx1"/>
              </a:solidFill>
            </a:endParaRPr>
          </a:p>
        </p:txBody>
      </p:sp>
    </p:spTree>
    <p:extLst>
      <p:ext uri="{BB962C8B-B14F-4D97-AF65-F5344CB8AC3E}">
        <p14:creationId xmlns:p14="http://schemas.microsoft.com/office/powerpoint/2010/main" val="1269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9FE8A1EC-13C5-412B-9334-51E47824F4E4}"/>
              </a:ext>
            </a:extLst>
          </p:cNvPr>
          <p:cNvSpPr/>
          <p:nvPr/>
        </p:nvSpPr>
        <p:spPr>
          <a:xfrm>
            <a:off x="8543478" y="1456165"/>
            <a:ext cx="340306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D9A51BB9-98B8-4A94-A83D-7C4A3BEAF5BF}"/>
              </a:ext>
            </a:extLst>
          </p:cNvPr>
          <p:cNvSpPr/>
          <p:nvPr/>
        </p:nvSpPr>
        <p:spPr>
          <a:xfrm>
            <a:off x="5375126" y="3717032"/>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118542" y="3717033"/>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E73B5432-08BA-4B78-9A3B-49BC90877669}"/>
              </a:ext>
            </a:extLst>
          </p:cNvPr>
          <p:cNvSpPr/>
          <p:nvPr/>
        </p:nvSpPr>
        <p:spPr>
          <a:xfrm>
            <a:off x="3934966" y="1456165"/>
            <a:ext cx="3937215"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NOT NULL UNIQUE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9154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3" name="Rectangle 2">
            <a:extLst>
              <a:ext uri="{FF2B5EF4-FFF2-40B4-BE49-F238E27FC236}">
                <a16:creationId xmlns:a16="http://schemas.microsoft.com/office/drawing/2014/main" id="{E3B16FEB-3111-42B0-9974-6BE42645DA27}"/>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4376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368806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7023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30887"/>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08849" y="330875"/>
            <a:ext cx="590465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pk_ID </a:t>
            </a:r>
            <a:r>
              <a:rPr lang="en-IN" dirty="0">
                <a:solidFill>
                  <a:srgbClr val="C00000"/>
                </a:solidFill>
                <a:latin typeface="Arial" panose="020B0604020202020204" pitchFamily="34" charset="0"/>
                <a:cs typeface="Arial" panose="020B0604020202020204" pitchFamily="34" charset="0"/>
              </a:rPr>
              <a:t>PRIMARY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 userName</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5424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156981"/>
            <a:ext cx="11737305" cy="1938992"/>
          </a:xfrm>
          <a:prstGeom prst="rect">
            <a:avLst/>
          </a:prstGeom>
          <a:solidFill>
            <a:schemeClr val="bg1"/>
          </a:solid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can be NULL.</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unique key value must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can have multiple unique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4527781"/>
            <a:ext cx="9937104" cy="1046440"/>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endParaRPr>
          </a:p>
          <a:p>
            <a:pPr>
              <a:lnSpc>
                <a:spcPct val="100000"/>
              </a:lnSpc>
            </a:pPr>
            <a:r>
              <a:rPr lang="en-IN" dirty="0">
                <a:solidFill>
                  <a:schemeClr val="tx1"/>
                </a:solidFill>
              </a:rPr>
              <a:t>Unique key in a relation is always associated with an </a:t>
            </a:r>
            <a:r>
              <a:rPr lang="en-IN" b="1" i="1" dirty="0">
                <a:solidFill>
                  <a:schemeClr val="tx1"/>
                </a:solidFill>
              </a:rPr>
              <a:t>INDEX</a:t>
            </a:r>
            <a:r>
              <a:rPr lang="en-IN" dirty="0">
                <a:solidFill>
                  <a:schemeClr val="tx1"/>
                </a:solidFill>
              </a:rPr>
              <a:t> object.</a:t>
            </a:r>
          </a:p>
          <a:p>
            <a:pPr>
              <a:lnSpc>
                <a:spcPct val="100000"/>
              </a:lnSpc>
            </a:pPr>
            <a:endParaRPr lang="en-IN" sz="800" dirty="0">
              <a:solidFill>
                <a:schemeClr val="tx1"/>
              </a:solidFill>
            </a:endParaRP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1456165"/>
            <a:ext cx="482453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1054FA30-BD90-42A6-A67E-D1D783D1FA59}"/>
              </a:ext>
            </a:extLst>
          </p:cNvPr>
          <p:cNvSpPr/>
          <p:nvPr/>
        </p:nvSpPr>
        <p:spPr>
          <a:xfrm>
            <a:off x="289951" y="4020322"/>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1456165"/>
            <a:ext cx="482453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306065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08CA5536-5970-4AD5-B4AF-DDE60B95332C}"/>
              </a:ext>
            </a:extLst>
          </p:cNvPr>
          <p:cNvSpPr/>
          <p:nvPr/>
        </p:nvSpPr>
        <p:spPr>
          <a:xfrm>
            <a:off x="320781"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Tree>
    <p:extLst>
      <p:ext uri="{BB962C8B-B14F-4D97-AF65-F5344CB8AC3E}">
        <p14:creationId xmlns:p14="http://schemas.microsoft.com/office/powerpoint/2010/main" val="29715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1249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INDEX U_USER_ID</a:t>
            </a:r>
            <a:r>
              <a:rPr lang="en-IN" dirty="0">
                <a:latin typeface="Arial" panose="020B0604020202020204" pitchFamily="34" charset="0"/>
                <a:cs typeface="Arial" panose="020B0604020202020204" pitchFamily="34" charset="0"/>
              </a:rPr>
              <a:t>;      </a:t>
            </a:r>
            <a:r>
              <a:rPr lang="en-IN" sz="2000" dirty="0">
                <a:solidFill>
                  <a:srgbClr val="00B050"/>
                </a:solidFill>
                <a:latin typeface="Arial" panose="020B0604020202020204" pitchFamily="34" charset="0"/>
                <a:cs typeface="Arial" panose="020B0604020202020204" pitchFamily="34" charset="0"/>
              </a:rPr>
              <a:t>// CONSTRAINT NAME</a:t>
            </a:r>
            <a:endParaRPr lang="en-IN" dirty="0">
              <a:solidFill>
                <a:srgbClr val="00B05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uni_email </a:t>
            </a:r>
            <a:r>
              <a:rPr lang="en-IN" dirty="0">
                <a:solidFill>
                  <a:srgbClr val="C00000"/>
                </a:solidFill>
                <a:latin typeface="Arial" panose="020B0604020202020204" pitchFamily="34" charset="0"/>
                <a:cs typeface="Arial" panose="020B0604020202020204" pitchFamily="34" charset="0"/>
              </a:rPr>
              <a:t>UNIQUE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USERS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INDEX </a:t>
            </a:r>
            <a:r>
              <a:rPr lang="en-IN" dirty="0">
                <a:latin typeface="Arial" panose="020B0604020202020204" pitchFamily="34" charset="0"/>
                <a:cs typeface="Arial" panose="020B0604020202020204" pitchFamily="34" charset="0"/>
              </a:rPr>
              <a:t>uni_email;</a:t>
            </a:r>
          </a:p>
        </p:txBody>
      </p:sp>
    </p:spTree>
    <p:extLst>
      <p:ext uri="{BB962C8B-B14F-4D97-AF65-F5344CB8AC3E}">
        <p14:creationId xmlns:p14="http://schemas.microsoft.com/office/powerpoint/2010/main" val="21237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76203"/>
            <a:ext cx="11377264" cy="2215991"/>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foreign key can have a different name from its primary key.</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Unlike the Primary key, they do not have to be unique.</a:t>
            </a:r>
          </a:p>
          <a:p>
            <a:pPr marL="285750" indent="-285750">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406574" y="4775969"/>
            <a:ext cx="11377264" cy="1138773"/>
          </a:xfrm>
          <a:prstGeom prst="rect">
            <a:avLst/>
          </a:prstGeom>
          <a:solidFill>
            <a:schemeClr val="bg1"/>
          </a:solid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dirty="0">
                <a:solidFill>
                  <a:schemeClr val="tx1">
                    <a:lumMod val="75000"/>
                    <a:lumOff val="25000"/>
                  </a:schemeClr>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480221"/>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4154984"/>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5379893"/>
            <a:ext cx="10478119" cy="1138773"/>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692696"/>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8" name="Rectangle 7">
            <a:extLst>
              <a:ext uri="{FF2B5EF4-FFF2-40B4-BE49-F238E27FC236}">
                <a16:creationId xmlns:a16="http://schemas.microsoft.com/office/drawing/2014/main" id="{3FA0C66F-1846-40FE-8C48-5D980C472E24}"/>
              </a:ext>
            </a:extLst>
          </p:cNvPr>
          <p:cNvSpPr/>
          <p:nvPr/>
        </p:nvSpPr>
        <p:spPr>
          <a:xfrm>
            <a:off x="5519142" y="1484784"/>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A700953F-8F2D-4B21-957A-129845EC950E}"/>
              </a:ext>
            </a:extLst>
          </p:cNvPr>
          <p:cNvSpPr/>
          <p:nvPr/>
        </p:nvSpPr>
        <p:spPr>
          <a:xfrm>
            <a:off x="262558" y="3501008"/>
            <a:ext cx="849694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0" name="Rectangle 9">
            <a:extLst>
              <a:ext uri="{FF2B5EF4-FFF2-40B4-BE49-F238E27FC236}">
                <a16:creationId xmlns:a16="http://schemas.microsoft.com/office/drawing/2014/main" id="{0857C128-9527-4E44-A492-6A4952E93612}"/>
              </a:ext>
            </a:extLst>
          </p:cNvPr>
          <p:cNvSpPr/>
          <p:nvPr/>
        </p:nvSpPr>
        <p:spPr>
          <a:xfrm>
            <a:off x="310775" y="5589240"/>
            <a:ext cx="11545071" cy="1077218"/>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5B543-8569-43AA-AE48-5733456CACE1}"/>
              </a:ext>
            </a:extLst>
          </p:cNvPr>
          <p:cNvSpPr/>
          <p:nvPr/>
        </p:nvSpPr>
        <p:spPr>
          <a:xfrm>
            <a:off x="33922" y="2355337"/>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5645218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439270-9DCA-42C0-BE44-6D9B6F1F471E}"/>
              </a:ext>
            </a:extLst>
          </p:cNvPr>
          <p:cNvSpPr/>
          <p:nvPr/>
        </p:nvSpPr>
        <p:spPr>
          <a:xfrm>
            <a:off x="262558" y="548680"/>
            <a:ext cx="11665296" cy="3693319"/>
          </a:xfrm>
          <a:prstGeom prst="rect">
            <a:avLst/>
          </a:prstGeom>
        </p:spPr>
        <p:txBody>
          <a:bodyPr wrap="square">
            <a:spAutoFit/>
          </a:bodyPr>
          <a:lstStyle/>
          <a:p>
            <a:r>
              <a:rPr lang="en-IN" dirty="0"/>
              <a:t>CREATE TABLE books ( bookID int NOT NULL, bookName varchar(45) DEFAULT NULL, PRIMARY KEY (bookID));</a:t>
            </a:r>
          </a:p>
          <a:p>
            <a:endParaRPr lang="en-IN" dirty="0"/>
          </a:p>
          <a:p>
            <a:r>
              <a:rPr lang="en-IN" dirty="0"/>
              <a:t>INSERT INTO books (bookID, bookName, Type, Cost) VALUES ('1', 'C', 'PDF File', '1200');</a:t>
            </a:r>
          </a:p>
          <a:p>
            <a:r>
              <a:rPr lang="en-IN" dirty="0"/>
              <a:t>INSERT INTO books (bookID, bookName, Type, Cost) VALUES ('2', 'C++', 'Word File', '1000');</a:t>
            </a:r>
          </a:p>
          <a:p>
            <a:r>
              <a:rPr lang="en-IN" dirty="0"/>
              <a:t>INSERT INTO books (bookID, bookName, Type, Cost) VALUES ('3', 'DS', 'Hardcover', '950');</a:t>
            </a:r>
          </a:p>
          <a:p>
            <a:r>
              <a:rPr lang="en-IN" dirty="0"/>
              <a:t>INSERT INTO books (bookID, bookName, Type, Cost) VALUES ('4', 'MySQL', 'Paperback', '1400');</a:t>
            </a:r>
          </a:p>
          <a:p>
            <a:r>
              <a:rPr lang="en-IN" dirty="0"/>
              <a:t>INSERT INTO books (bookID, bookName, Type, Cost) VALUES ('5', 'OSC', 'Paperback', '1225');</a:t>
            </a:r>
          </a:p>
          <a:p>
            <a:r>
              <a:rPr lang="en-IN" dirty="0"/>
              <a:t>INSERT INTO books (bookID, bookName, Type, Cost) VALUES ('6', 'HTML', 'PDF File', '650');</a:t>
            </a:r>
          </a:p>
          <a:p>
            <a:r>
              <a:rPr lang="en-IN" dirty="0"/>
              <a:t>INSERT INTO books (bookID, bookName, Type, Cost) VALUES ('7', 'JavaScript', 'Paperback', '700');</a:t>
            </a:r>
          </a:p>
          <a:p>
            <a:r>
              <a:rPr lang="en-IN" dirty="0"/>
              <a:t>INSERT INTO books (bookID, bookName, Type, Cost) VALUES ('8', 'ASDM', 'PDF File', '500');</a:t>
            </a:r>
          </a:p>
          <a:p>
            <a:r>
              <a:rPr lang="en-IN" dirty="0"/>
              <a:t>INSERT INTO books (bookID, bookName, Type, Cost) VALUES ('9', '.NET', 'Hardcover', '2500');</a:t>
            </a:r>
          </a:p>
          <a:p>
            <a:r>
              <a:rPr lang="en-IN" dirty="0"/>
              <a:t>INSERT INTO books (bookID, bookName, Type, Cost) VALUES ('10', 'Core Java', 'PDF File', '1500');</a:t>
            </a:r>
          </a:p>
          <a:p>
            <a:r>
              <a:rPr lang="en-IN" dirty="0"/>
              <a:t>INSERT INTO books (bookID, bookName, Type, Cost) VALUES ('11', 'Adv. Java', 'Hardcover', '1800');</a:t>
            </a:r>
          </a:p>
        </p:txBody>
      </p:sp>
    </p:spTree>
    <p:extLst>
      <p:ext uri="{BB962C8B-B14F-4D97-AF65-F5344CB8AC3E}">
        <p14:creationId xmlns:p14="http://schemas.microsoft.com/office/powerpoint/2010/main" val="3943244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63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LOGIN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login_ibfk_1; </a:t>
            </a:r>
            <a:r>
              <a:rPr lang="en-IN" b="1" dirty="0">
                <a:solidFill>
                  <a:srgbClr val="00B050"/>
                </a:solidFill>
                <a:latin typeface="Arial" panose="020B0604020202020204" pitchFamily="34" charset="0"/>
                <a:cs typeface="Arial" panose="020B0604020202020204" pitchFamily="34" charset="0"/>
              </a:rPr>
              <a:t>// login_ibfk_1 is the default constraint name.</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
        <p:nvSpPr>
          <p:cNvPr id="7" name="Rectangle 6">
            <a:extLst>
              <a:ext uri="{FF2B5EF4-FFF2-40B4-BE49-F238E27FC236}">
                <a16:creationId xmlns:a16="http://schemas.microsoft.com/office/drawing/2014/main" id="{BC6B218F-9EE0-4560-8654-E0912C94008B}"/>
              </a:ext>
            </a:extLst>
          </p:cNvPr>
          <p:cNvSpPr/>
          <p:nvPr/>
        </p:nvSpPr>
        <p:spPr>
          <a:xfrm>
            <a:off x="406576" y="4879774"/>
            <a:ext cx="11377262" cy="646331"/>
          </a:xfrm>
          <a:prstGeom prst="rect">
            <a:avLst/>
          </a:prstGeom>
        </p:spPr>
        <p:txBody>
          <a:bodyPr wrap="square">
            <a:spAutoFit/>
          </a:bodyPr>
          <a:lstStyle/>
          <a:p>
            <a:r>
              <a:rPr lang="en-IN" dirty="0"/>
              <a:t>SELECT TABLE_NAME, CONSTRAINT_NAME, CONSTRAINT_TYPE FROM information_schema.table_constraints WHERE TABLE_SCHEMA='DB2' AND (TABLE_NAME LIKE 'U%' OR TABLE_NAME LIKE 'L%');</a:t>
            </a:r>
          </a:p>
        </p:txBody>
      </p:sp>
    </p:spTree>
    <p:extLst>
      <p:ext uri="{BB962C8B-B14F-4D97-AF65-F5344CB8AC3E}">
        <p14:creationId xmlns:p14="http://schemas.microsoft.com/office/powerpoint/2010/main" val="747176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406574" y="836712"/>
            <a:ext cx="11449272" cy="3508653"/>
          </a:xfrm>
          <a:prstGeom prst="rect">
            <a:avLst/>
          </a:prstGeom>
        </p:spPr>
        <p:txBody>
          <a:bodyPr wrap="square">
            <a:spAutoFit/>
          </a:bodyPr>
          <a:lstStyle/>
          <a:p>
            <a:r>
              <a:rPr lang="en-US" sz="2400" dirty="0">
                <a:solidFill>
                  <a:srgbClr val="006C86"/>
                </a:solidFill>
              </a:rPr>
              <a:t>CHECK condition expressions must follow some rules.</a:t>
            </a:r>
          </a:p>
          <a:p>
            <a:endParaRPr lang="en-US" dirty="0">
              <a:solidFill>
                <a:srgbClr val="006C86"/>
              </a:solidFill>
            </a:endParaRPr>
          </a:p>
          <a:p>
            <a:pPr marL="342900" indent="-342900">
              <a:buFont typeface="+mj-lt"/>
              <a:buAutoNum type="arabicPeriod"/>
            </a:pPr>
            <a:r>
              <a:rPr lang="en-US" sz="2000" dirty="0">
                <a:solidFill>
                  <a:srgbClr val="006C86"/>
                </a:solidFill>
              </a:rPr>
              <a:t>Literals, deterministic built-in functions, and operators are permitted.</a:t>
            </a:r>
          </a:p>
          <a:p>
            <a:pPr marL="342900" indent="-342900">
              <a:buFont typeface="+mj-lt"/>
              <a:buAutoNum type="arabicPeriod"/>
            </a:pPr>
            <a:r>
              <a:rPr lang="en-US" sz="2000" dirty="0">
                <a:solidFill>
                  <a:srgbClr val="006C86"/>
                </a:solidFill>
              </a:rPr>
              <a:t>Non-generated and generated columns are permitted, except columns with the  AUTO_INCREMENT attribute.</a:t>
            </a:r>
          </a:p>
          <a:p>
            <a:pPr marL="342900" indent="-342900">
              <a:buFont typeface="+mj-lt"/>
              <a:buAutoNum type="arabicPeriod"/>
            </a:pPr>
            <a:r>
              <a:rPr lang="en-US" sz="2000" dirty="0">
                <a:solidFill>
                  <a:srgbClr val="006C86"/>
                </a:solidFill>
              </a:rPr>
              <a:t>Sub-queries are not permitted.</a:t>
            </a:r>
          </a:p>
          <a:p>
            <a:pPr marL="342900" indent="-342900">
              <a:buFont typeface="+mj-lt"/>
              <a:buAutoNum type="arabicPeriod"/>
            </a:pPr>
            <a:r>
              <a:rPr lang="en-US" sz="2000" dirty="0">
                <a:solidFill>
                  <a:srgbClr val="006C86"/>
                </a:solidFill>
              </a:rPr>
              <a:t>Environmental variables (such as CURRENT_USER, CURRENT_DATE, …) are not permitted.</a:t>
            </a:r>
          </a:p>
          <a:p>
            <a:pPr marL="342900" indent="-342900">
              <a:buFont typeface="+mj-lt"/>
              <a:buAutoNum type="arabicPeriod"/>
            </a:pPr>
            <a:r>
              <a:rPr lang="en-US" sz="2000"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sz="2000" dirty="0">
                <a:solidFill>
                  <a:srgbClr val="006C86"/>
                </a:solidFill>
              </a:rPr>
              <a:t>Variables (system variables, user-defined variables, and stored program local variables) are not permitted.</a:t>
            </a:r>
          </a:p>
          <a:p>
            <a:pPr marL="342900" indent="-342900">
              <a:buFont typeface="+mj-lt"/>
              <a:buAutoNum type="arabicPeriod"/>
            </a:pPr>
            <a:r>
              <a:rPr lang="en-US" sz="2000" dirty="0">
                <a:solidFill>
                  <a:srgbClr val="006C86"/>
                </a:solidFill>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6574" y="456288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2558" y="4842015"/>
            <a:ext cx="11161240" cy="1138773"/>
          </a:xfrm>
          <a:prstGeom prst="rect">
            <a:avLst/>
          </a:prstGeom>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endParaRPr>
          </a:p>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2" name="Rectangle 11">
            <a:extLst>
              <a:ext uri="{FF2B5EF4-FFF2-40B4-BE49-F238E27FC236}">
                <a16:creationId xmlns:a16="http://schemas.microsoft.com/office/drawing/2014/main" id="{7FB941C0-CFB1-4FA3-975D-679432B20353}"/>
              </a:ext>
            </a:extLst>
          </p:cNvPr>
          <p:cNvSpPr/>
          <p:nvPr/>
        </p:nvSpPr>
        <p:spPr>
          <a:xfrm>
            <a:off x="4815942" y="1633516"/>
            <a:ext cx="407820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3" name="Rectangle 12">
            <a:extLst>
              <a:ext uri="{FF2B5EF4-FFF2-40B4-BE49-F238E27FC236}">
                <a16:creationId xmlns:a16="http://schemas.microsoft.com/office/drawing/2014/main" id="{301A15A3-6674-43B7-95F8-68B443E9A86B}"/>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101696"/>
            <a:ext cx="5445215"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BD5CFF68-B162-4F3B-A3FB-141AFB29E4B4}"/>
              </a:ext>
            </a:extLst>
          </p:cNvPr>
          <p:cNvSpPr/>
          <p:nvPr/>
        </p:nvSpPr>
        <p:spPr>
          <a:xfrm>
            <a:off x="5735166" y="4101696"/>
            <a:ext cx="6264696" cy="2585323"/>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accent6">
                    <a:lumMod val="50000"/>
                  </a:schemeClr>
                </a:solidFill>
                <a:latin typeface="Arial" panose="020B0604020202020204" pitchFamily="34" charset="0"/>
                <a:cs typeface="Arial" panose="020B0604020202020204" pitchFamily="34" charset="0"/>
              </a:rPr>
              <a:t>      constraint</a:t>
            </a:r>
            <a:r>
              <a:rPr lang="en-IN" dirty="0">
                <a:latin typeface="Arial" panose="020B0604020202020204" pitchFamily="34" charset="0"/>
                <a:cs typeface="Arial" panose="020B0604020202020204" pitchFamily="34" charset="0"/>
              </a:rPr>
              <a:t> chk_email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email</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12</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22838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2559"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Rectangle 8">
            <a:extLst>
              <a:ext uri="{FF2B5EF4-FFF2-40B4-BE49-F238E27FC236}">
                <a16:creationId xmlns:a16="http://schemas.microsoft.com/office/drawing/2014/main" id="{FD998E65-2285-4F02-85BD-82F5A3CC8922}"/>
              </a:ext>
            </a:extLst>
          </p:cNvPr>
          <p:cNvSpPr/>
          <p:nvPr/>
        </p:nvSpPr>
        <p:spPr>
          <a:xfrm>
            <a:off x="314637" y="1555022"/>
            <a:ext cx="5157183"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ratings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&gt; 50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1" name="Rectangle 10">
            <a:extLst>
              <a:ext uri="{FF2B5EF4-FFF2-40B4-BE49-F238E27FC236}">
                <a16:creationId xmlns:a16="http://schemas.microsoft.com/office/drawing/2014/main" id="{38A3C065-AD84-42BE-9055-8E395DF92DD7}"/>
              </a:ext>
            </a:extLst>
          </p:cNvPr>
          <p:cNvSpPr/>
          <p:nvPr/>
        </p:nvSpPr>
        <p:spPr>
          <a:xfrm>
            <a:off x="314637"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latin typeface="Arial" panose="020B0604020202020204" pitchFamily="34" charset="0"/>
                <a:cs typeface="Arial" panose="020B0604020202020204" pitchFamily="34" charset="0"/>
              </a:rPr>
              <a:t>chk_ratings;</a:t>
            </a:r>
            <a:endParaRPr lang="en-IN" dirty="0">
              <a:solidFill>
                <a:schemeClr val="bg1">
                  <a:lumMod val="65000"/>
                </a:schemeClr>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USERS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t>users_chk_1</a:t>
            </a:r>
            <a:r>
              <a:rPr lang="en-IN" dirty="0">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0" y="5877272"/>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408268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526096"/>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334540"/>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2774700"/>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CHECK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password</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&gt;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latin typeface="Arial" panose="020B0604020202020204" pitchFamily="34" charset="0"/>
                <a:cs typeface="Arial" panose="020B0604020202020204" pitchFamily="34" charset="0"/>
              </a:rPr>
              <a:t>      country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 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Arial" panose="020B0604020202020204" pitchFamily="34" charset="0"/>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CHECK</a:t>
            </a:r>
            <a:r>
              <a:rPr lang="en-IN" dirty="0">
                <a:solidFill>
                  <a:srgbClr val="834689"/>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 and 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Arial" panose="020B0604020202020204" pitchFamily="34" charset="0"/>
                <a:cs typeface="Arial" panose="020B0604020202020204" pitchFamily="34" charset="0"/>
              </a:rPr>
              <a:t> 12 and 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isActive </a:t>
            </a:r>
            <a:r>
              <a:rPr lang="en-IN" dirty="0">
                <a:solidFill>
                  <a:srgbClr val="834689"/>
                </a:solidFill>
                <a:latin typeface="Arial" panose="020B0604020202020204" pitchFamily="34" charset="0"/>
                <a:cs typeface="Arial" panose="020B0604020202020204" pitchFamily="34" charset="0"/>
              </a:rPr>
              <a:t>BOOL </a:t>
            </a:r>
            <a:r>
              <a:rPr lang="en-IN" dirty="0">
                <a:solidFill>
                  <a:srgbClr val="C00000"/>
                </a:solidFill>
                <a:latin typeface="Arial" panose="020B0604020202020204" pitchFamily="34" charset="0"/>
                <a:cs typeface="Arial" panose="020B0604020202020204" pitchFamily="34" charset="0"/>
              </a:rPr>
              <a:t>CHECK</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1, 0</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Tree>
    <p:extLst>
      <p:ext uri="{BB962C8B-B14F-4D97-AF65-F5344CB8AC3E}">
        <p14:creationId xmlns:p14="http://schemas.microsoft.com/office/powerpoint/2010/main" val="7774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54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14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622598" y="1460956"/>
            <a:ext cx="10314099" cy="483209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dirty="0">
                <a:latin typeface="Arial" panose="020B0604020202020204" pitchFamily="34" charset="0"/>
                <a:cs typeface="Arial" panose="020B0604020202020204" pitchFamily="34" charset="0"/>
              </a:rPr>
              <a:t>primary key, </a:t>
            </a:r>
          </a:p>
          <a:p>
            <a:r>
              <a:rPr lang="en-US" dirty="0">
                <a:latin typeface="Arial" panose="020B0604020202020204" pitchFamily="34" charset="0"/>
                <a:cs typeface="Arial" panose="020B0604020202020204" pitchFamily="34" charset="0"/>
              </a:rPr>
              <a:t>              firstName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a:t>
            </a:r>
            <a:r>
              <a:rPr lang="en-US" dirty="0">
                <a:solidFill>
                  <a:srgbClr val="834689"/>
                </a:solidFill>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phone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city </a:t>
            </a:r>
            <a:r>
              <a:rPr lang="en-US" dirty="0">
                <a:solidFill>
                  <a:srgbClr val="834689"/>
                </a:solidFill>
                <a:latin typeface="Arial" panose="020B0604020202020204" pitchFamily="34" charset="0"/>
                <a:cs typeface="Arial" panose="020B0604020202020204" pitchFamily="34" charset="0"/>
              </a:rPr>
              <a:t>VARCHAR</a:t>
            </a:r>
            <a:r>
              <a:rPr lang="en-US" dirty="0">
                <a:latin typeface="Arial" panose="020B0604020202020204" pitchFamily="34" charset="0"/>
                <a:cs typeface="Arial" panose="020B0604020202020204" pitchFamily="34" charset="0"/>
              </a:rPr>
              <a:t>(10) </a:t>
            </a:r>
            <a:r>
              <a:rPr lang="en-US" b="1" dirty="0">
                <a:solidFill>
                  <a:srgbClr val="C00000"/>
                </a:solidFill>
                <a:latin typeface="Arial" panose="020B0604020202020204" pitchFamily="34" charset="0"/>
                <a:cs typeface="Arial" panose="020B0604020202020204" pitchFamily="34" charset="0"/>
              </a:rPr>
              <a:t>DEFAULT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PUNE</a:t>
            </a:r>
            <a:r>
              <a:rPr lang="en-US" dirty="0">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salary</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a:t>
            </a:r>
            <a:endParaRPr lang="en-US" dirty="0">
              <a:solidFill>
                <a:schemeClr val="bg1">
                  <a:lumMod val="65000"/>
                </a:schemeClr>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rgbClr val="834689"/>
                </a:solidFill>
                <a:latin typeface="Arial" panose="020B0604020202020204" pitchFamily="34" charset="0"/>
                <a:cs typeface="Arial" panose="020B0604020202020204" pitchFamily="34" charset="0"/>
              </a:rPr>
              <a:t>INT </a:t>
            </a:r>
            <a:r>
              <a:rPr lang="en-US" b="1" dirty="0">
                <a:solidFill>
                  <a:srgbClr val="C00000"/>
                </a:solidFill>
                <a:latin typeface="Arial" panose="020B0604020202020204" pitchFamily="34" charset="0"/>
                <a:cs typeface="Arial" panose="020B0604020202020204" pitchFamily="34" charset="0"/>
              </a:rPr>
              <a:t>DEFAULT </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salary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t>
            </a:r>
            <a:r>
              <a:rPr lang="en-US" dirty="0">
                <a:solidFill>
                  <a:schemeClr val="bg1">
                    <a:lumMod val="65000"/>
                  </a:schemeClr>
                </a:solidFill>
                <a:latin typeface="Arial" panose="020B0604020202020204" pitchFamily="34" charset="0"/>
                <a:cs typeface="Arial" panose="020B0604020202020204" pitchFamily="34" charset="0"/>
              </a:rPr>
              <a:t>)     </a:t>
            </a:r>
            <a:r>
              <a:rPr lang="en-US" sz="2000"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US" sz="2000"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4029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5163</TotalTime>
  <Words>43617</Words>
  <Application>Microsoft Office PowerPoint</Application>
  <PresentationFormat>Custom</PresentationFormat>
  <Paragraphs>5221</Paragraphs>
  <Slides>579</Slides>
  <Notes>10</Notes>
  <HiddenSlides>77</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579</vt:i4>
      </vt:variant>
    </vt:vector>
  </HeadingPairs>
  <TitlesOfParts>
    <vt:vector size="610"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1011</cp:revision>
  <dcterms:created xsi:type="dcterms:W3CDTF">2019-04-24T09:11:59Z</dcterms:created>
  <dcterms:modified xsi:type="dcterms:W3CDTF">2020-05-03T06:33:25Z</dcterms:modified>
</cp:coreProperties>
</file>